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2"/>
  </p:sldMasterIdLst>
  <p:handoutMasterIdLst>
    <p:handoutMasterId r:id="rId21"/>
  </p:handoutMasterIdLst>
  <p:sldIdLst>
    <p:sldId id="256" r:id="rId3"/>
    <p:sldId id="257" r:id="rId4"/>
    <p:sldId id="258" r:id="rId5"/>
    <p:sldId id="265" r:id="rId6"/>
    <p:sldId id="259" r:id="rId7"/>
    <p:sldId id="260" r:id="rId8"/>
    <p:sldId id="261" r:id="rId9"/>
    <p:sldId id="263" r:id="rId10"/>
    <p:sldId id="267" r:id="rId11"/>
    <p:sldId id="268" r:id="rId12"/>
    <p:sldId id="269" r:id="rId13"/>
    <p:sldId id="270" r:id="rId14"/>
    <p:sldId id="271" r:id="rId15"/>
    <p:sldId id="262" r:id="rId16"/>
    <p:sldId id="272" r:id="rId17"/>
    <p:sldId id="273" r:id="rId18"/>
    <p:sldId id="274" r:id="rId19"/>
    <p:sldId id="264" r:id="rId20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FEFD1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>
      <p:cViewPr varScale="1">
        <p:scale>
          <a:sx n="94" d="100"/>
          <a:sy n="94" d="100"/>
        </p:scale>
        <p:origin x="1123" y="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413" cy="464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65" tIns="46582" rIns="93165" bIns="46582" numCol="1" anchor="t" anchorCtr="0" compatLnSpc="1">
            <a:prstTxWarp prst="textNoShape">
              <a:avLst/>
            </a:prstTxWarp>
          </a:bodyPr>
          <a:lstStyle>
            <a:lvl1pPr defTabSz="931365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386" y="0"/>
            <a:ext cx="3037413" cy="464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65" tIns="46582" rIns="93165" bIns="46582" numCol="1" anchor="t" anchorCtr="0" compatLnSpc="1">
            <a:prstTxWarp prst="textNoShape">
              <a:avLst/>
            </a:prstTxWarp>
          </a:bodyPr>
          <a:lstStyle>
            <a:lvl1pPr algn="r" defTabSz="931365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0627"/>
            <a:ext cx="3037413" cy="464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65" tIns="46582" rIns="93165" bIns="46582" numCol="1" anchor="b" anchorCtr="0" compatLnSpc="1">
            <a:prstTxWarp prst="textNoShape">
              <a:avLst/>
            </a:prstTxWarp>
          </a:bodyPr>
          <a:lstStyle>
            <a:lvl1pPr defTabSz="931365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386" y="8830627"/>
            <a:ext cx="3037413" cy="464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65" tIns="46582" rIns="93165" bIns="46582" numCol="1" anchor="b" anchorCtr="0" compatLnSpc="1">
            <a:prstTxWarp prst="textNoShape">
              <a:avLst/>
            </a:prstTxWarp>
          </a:bodyPr>
          <a:lstStyle>
            <a:lvl1pPr algn="r" defTabSz="931365">
              <a:defRPr sz="1200">
                <a:latin typeface="Arial" charset="0"/>
              </a:defRPr>
            </a:lvl1pPr>
          </a:lstStyle>
          <a:p>
            <a:fld id="{84149DA1-D050-4019-A98E-8B7EFFD0ED4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8232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22225">
            <a:solidFill>
              <a:schemeClr val="accent2">
                <a:lumMod val="50000"/>
                <a:alpha val="62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dt" sz="half" idx="2"/>
          </p:nvPr>
        </p:nvSpPr>
        <p:spPr>
          <a:xfrm>
            <a:off x="304800" y="6546396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134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2590800" y="6543985"/>
            <a:ext cx="4038600" cy="30480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grpSp>
        <p:nvGrpSpPr>
          <p:cNvPr id="30" name="Group 29"/>
          <p:cNvGrpSpPr/>
          <p:nvPr userDrawn="1"/>
        </p:nvGrpSpPr>
        <p:grpSpPr>
          <a:xfrm>
            <a:off x="222988" y="228601"/>
            <a:ext cx="8768612" cy="6332764"/>
            <a:chOff x="223185" y="228601"/>
            <a:chExt cx="8460937" cy="6332764"/>
          </a:xfrm>
        </p:grpSpPr>
        <p:sp>
          <p:nvSpPr>
            <p:cNvPr id="31" name="Half Frame 30"/>
            <p:cNvSpPr/>
            <p:nvPr userDrawn="1"/>
          </p:nvSpPr>
          <p:spPr>
            <a:xfrm>
              <a:off x="228600" y="235449"/>
              <a:ext cx="8455522" cy="6325916"/>
            </a:xfrm>
            <a:prstGeom prst="halfFrame">
              <a:avLst>
                <a:gd name="adj1" fmla="val 2937"/>
                <a:gd name="adj2" fmla="val 3257"/>
              </a:avLst>
            </a:prstGeom>
            <a:solidFill>
              <a:schemeClr val="bg1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2" name="Half Frame 31"/>
            <p:cNvSpPr/>
            <p:nvPr userDrawn="1"/>
          </p:nvSpPr>
          <p:spPr>
            <a:xfrm rot="10800000">
              <a:off x="223185" y="235448"/>
              <a:ext cx="8382001" cy="6325915"/>
            </a:xfrm>
            <a:prstGeom prst="halfFrame">
              <a:avLst>
                <a:gd name="adj1" fmla="val 2535"/>
                <a:gd name="adj2" fmla="val 2943"/>
              </a:avLst>
            </a:prstGeom>
            <a:solidFill>
              <a:schemeClr val="bg1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3" name="Rectangle 32"/>
            <p:cNvSpPr/>
            <p:nvPr userDrawn="1"/>
          </p:nvSpPr>
          <p:spPr>
            <a:xfrm>
              <a:off x="228600" y="228601"/>
              <a:ext cx="8382000" cy="6324600"/>
            </a:xfrm>
            <a:prstGeom prst="rect">
              <a:avLst/>
            </a:prstGeom>
            <a:noFill/>
            <a:ln w="19050">
              <a:solidFill>
                <a:schemeClr val="accent2">
                  <a:lumMod val="50000"/>
                  <a:alpha val="6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 userDrawn="1"/>
          </p:nvSpPr>
          <p:spPr>
            <a:xfrm>
              <a:off x="421767" y="413084"/>
              <a:ext cx="8011423" cy="5987716"/>
            </a:xfrm>
            <a:prstGeom prst="rect">
              <a:avLst/>
            </a:prstGeom>
            <a:noFill/>
            <a:ln w="19050">
              <a:solidFill>
                <a:schemeClr val="accent2">
                  <a:lumMod val="50000"/>
                  <a:alpha val="6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135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781800" y="6543221"/>
            <a:ext cx="2057400" cy="304800"/>
          </a:xfrm>
        </p:spPr>
        <p:txBody>
          <a:bodyPr/>
          <a:lstStyle>
            <a:lvl1pPr>
              <a:defRPr/>
            </a:lvl1pPr>
          </a:lstStyle>
          <a:p>
            <a:fld id="{81BEE22B-3F00-4F98-BC9F-9D1BD65FC24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" name="Rectangle 1"/>
          <p:cNvSpPr/>
          <p:nvPr userDrawn="1"/>
        </p:nvSpPr>
        <p:spPr>
          <a:xfrm>
            <a:off x="-152400" y="3657600"/>
            <a:ext cx="9448800" cy="17526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36000"/>
                  <a:lumOff val="64000"/>
                </a:schemeClr>
              </a:gs>
              <a:gs pos="30000">
                <a:schemeClr val="accent2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2600000" scaled="0"/>
            <a:tileRect/>
          </a:gradFill>
          <a:ln>
            <a:solidFill>
              <a:schemeClr val="accent2">
                <a:lumMod val="50000"/>
                <a:alpha val="62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31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1143000" y="3733800"/>
            <a:ext cx="7162800" cy="1600200"/>
          </a:xfrm>
        </p:spPr>
        <p:txBody>
          <a:bodyPr anchor="ctr"/>
          <a:lstStyle>
            <a:lvl1pPr>
              <a:defRPr sz="40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2743200"/>
            <a:ext cx="7162800" cy="838200"/>
          </a:xfrm>
        </p:spPr>
        <p:txBody>
          <a:bodyPr anchor="b"/>
          <a:lstStyle>
            <a:lvl1pPr marL="0" indent="0">
              <a:buFontTx/>
              <a:buNone/>
              <a:defRPr sz="2000"/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US" noProof="0" dirty="0" smtClean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880CD3-22C8-4A54-B203-E431B2E0458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812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43650" y="533400"/>
            <a:ext cx="1733550" cy="5597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533400"/>
            <a:ext cx="5048250" cy="5597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B2C2D6-9743-42A0-9139-38D7D2E8BE8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8947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533400"/>
            <a:ext cx="6934200" cy="1219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143000" y="1752600"/>
            <a:ext cx="6934200" cy="4378325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04800" y="653415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90800" y="6530975"/>
            <a:ext cx="4038600" cy="3048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81800" y="6530975"/>
            <a:ext cx="2057400" cy="304800"/>
          </a:xfrm>
        </p:spPr>
        <p:txBody>
          <a:bodyPr/>
          <a:lstStyle>
            <a:lvl1pPr>
              <a:defRPr/>
            </a:lvl1pPr>
          </a:lstStyle>
          <a:p>
            <a:fld id="{10692CFE-98B4-495C-B582-60A99C3F483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313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533400"/>
            <a:ext cx="6934200" cy="1219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1143000" y="1752600"/>
            <a:ext cx="6934200" cy="4378325"/>
          </a:xfrm>
        </p:spPr>
        <p:txBody>
          <a:bodyPr/>
          <a:lstStyle/>
          <a:p>
            <a:r>
              <a:rPr lang="en-US" smtClean="0"/>
              <a:t>Click icon to add chart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04800" y="653415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90800" y="6530975"/>
            <a:ext cx="4038600" cy="3048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81800" y="6530975"/>
            <a:ext cx="2057400" cy="304800"/>
          </a:xfrm>
        </p:spPr>
        <p:txBody>
          <a:bodyPr/>
          <a:lstStyle>
            <a:lvl1pPr>
              <a:defRPr/>
            </a:lvl1pPr>
          </a:lstStyle>
          <a:p>
            <a:fld id="{C41F6C1F-27EA-4724-AB0F-AF22085CAD0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716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507F97-9E32-468C-9174-322684B8011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065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409420-3EAA-40EF-939F-43D035094FA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582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1752600"/>
            <a:ext cx="3390900" cy="4378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752600"/>
            <a:ext cx="3390900" cy="4378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3032E8-046D-44B2-BD90-9631C4E4C3B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16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8F5A26-C5F5-424E-9000-AD0CA7C8B58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352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41B8F6-B940-4293-9C6E-21E6880B66F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843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2DA6A1-1ED7-4CA2-80FE-4D0C9D409F9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893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6E0AC7-A1A6-476C-8543-D54ECE3E11E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36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9C5BC0-83B6-417C-8957-E4B212B9BB0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460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BFEFD1"/>
            </a:gs>
            <a:gs pos="39000">
              <a:schemeClr val="accent2">
                <a:lumMod val="20000"/>
                <a:lumOff val="80000"/>
              </a:schemeClr>
            </a:gs>
            <a:gs pos="100000">
              <a:schemeClr val="bg1"/>
            </a:gs>
          </a:gsLst>
          <a:lin ang="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3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533400"/>
            <a:ext cx="69342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43000" y="1752600"/>
            <a:ext cx="6934200" cy="437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110" name="Rectangle 1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547798"/>
            <a:ext cx="2133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4111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90800" y="6538996"/>
            <a:ext cx="4038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4112" name="Rectangle 1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544623"/>
            <a:ext cx="2057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+mn-lt"/>
              </a:defRPr>
            </a:lvl1pPr>
          </a:lstStyle>
          <a:p>
            <a:fld id="{63275431-C8F9-4B71-8F63-448ABC5840E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22225">
            <a:solidFill>
              <a:schemeClr val="accent2">
                <a:lumMod val="50000"/>
                <a:alpha val="62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222988" y="228601"/>
            <a:ext cx="8768612" cy="6332764"/>
            <a:chOff x="223185" y="228601"/>
            <a:chExt cx="8460937" cy="6332764"/>
          </a:xfrm>
        </p:grpSpPr>
        <p:sp>
          <p:nvSpPr>
            <p:cNvPr id="5" name="Half Frame 4"/>
            <p:cNvSpPr/>
            <p:nvPr userDrawn="1"/>
          </p:nvSpPr>
          <p:spPr>
            <a:xfrm>
              <a:off x="228600" y="235449"/>
              <a:ext cx="8455522" cy="6325916"/>
            </a:xfrm>
            <a:prstGeom prst="halfFrame">
              <a:avLst>
                <a:gd name="adj1" fmla="val 2777"/>
                <a:gd name="adj2" fmla="val 3257"/>
              </a:avLst>
            </a:prstGeom>
            <a:solidFill>
              <a:schemeClr val="bg1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2" name="Half Frame 11"/>
            <p:cNvSpPr/>
            <p:nvPr userDrawn="1"/>
          </p:nvSpPr>
          <p:spPr>
            <a:xfrm rot="10800000">
              <a:off x="223185" y="235448"/>
              <a:ext cx="8382001" cy="6325915"/>
            </a:xfrm>
            <a:prstGeom prst="halfFrame">
              <a:avLst>
                <a:gd name="adj1" fmla="val 2535"/>
                <a:gd name="adj2" fmla="val 2943"/>
              </a:avLst>
            </a:prstGeom>
            <a:solidFill>
              <a:schemeClr val="bg1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" name="Rectangle 5"/>
            <p:cNvSpPr/>
            <p:nvPr userDrawn="1"/>
          </p:nvSpPr>
          <p:spPr>
            <a:xfrm>
              <a:off x="228600" y="228601"/>
              <a:ext cx="8382000" cy="6324600"/>
            </a:xfrm>
            <a:prstGeom prst="rect">
              <a:avLst/>
            </a:prstGeom>
            <a:noFill/>
            <a:ln w="19050">
              <a:solidFill>
                <a:schemeClr val="accent2">
                  <a:lumMod val="50000"/>
                  <a:alpha val="6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 userDrawn="1"/>
          </p:nvSpPr>
          <p:spPr>
            <a:xfrm>
              <a:off x="421767" y="413084"/>
              <a:ext cx="8011423" cy="5987716"/>
            </a:xfrm>
            <a:prstGeom prst="rect">
              <a:avLst/>
            </a:prstGeom>
            <a:noFill/>
            <a:ln w="19050">
              <a:solidFill>
                <a:schemeClr val="accent2">
                  <a:lumMod val="50000"/>
                  <a:alpha val="6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Palatino Linotype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Palatino Linotype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Palatino Linotype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Palatino Linotype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Palatino Linotype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Palatino Linotype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Palatino Linotype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Palatino Linotype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Font typeface="Palatino Linotype" pitchFamily="18" charset="0"/>
        <a:buChar char="−"/>
        <a:defRPr sz="22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Font typeface="Palatino Linotype" pitchFamily="18" charset="0"/>
        <a:buChar char="−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Char char="•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Char char="•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Char char="•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Char char="•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Char char="•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OneSolution Accounts Payable Users Meeting</a:t>
            </a:r>
            <a:endParaRPr lang="en-US" sz="20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April 14, 2016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invoices to vendor will be combined into one lump sum EFT deposit to the vendor’s account</a:t>
            </a:r>
          </a:p>
          <a:p>
            <a:r>
              <a:rPr lang="en-US" dirty="0" smtClean="0"/>
              <a:t>Vendor will receive an email remittance advice with each invoice number and invoice total listed when an EFT payment is processed</a:t>
            </a:r>
          </a:p>
          <a:p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4131796"/>
            <a:ext cx="7353300" cy="198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496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Separate Check Feature/Credit Memos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Enter credit memos as a negative invoice in APOHININ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Do not use the Separate Check box in APOHININ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76550" y="2490787"/>
            <a:ext cx="3390900" cy="18764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66850" y="5186362"/>
            <a:ext cx="1409700" cy="4000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52850" y="5114924"/>
            <a:ext cx="1638300" cy="542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616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Separate Check Feature/Credit Memos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 sure to enter the Duty code for your department number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Entering a Duty code is done to combine payments to vendors based on department</a:t>
            </a:r>
          </a:p>
          <a:p>
            <a:r>
              <a:rPr lang="en-US" dirty="0" smtClean="0"/>
              <a:t>Invoices with different duty codes will never be combined onto a single check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2590800"/>
            <a:ext cx="3076575" cy="1152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0121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Separate Check Feature/Credit Memos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Credit memo transactions will be combined with another invoice (or multiple invoices) to the same vendor, with the same Duty code. </a:t>
            </a:r>
          </a:p>
          <a:p>
            <a:r>
              <a:rPr lang="en-US" dirty="0" smtClean="0"/>
              <a:t>Credit memo transactions will never be applied if the Separate Check box is used.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2800" y="3941762"/>
            <a:ext cx="1638300" cy="542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055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Continuing Agreements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Continuing Agreements will be loaded into the system based on the list approved by the Board of Supervisors in June</a:t>
            </a:r>
          </a:p>
          <a:p>
            <a:r>
              <a:rPr lang="en-US" dirty="0" smtClean="0"/>
              <a:t>Advances, rents, and some community program contracts will be loaded into the system and encumbered immediately at the start of the new fiscal year.</a:t>
            </a:r>
          </a:p>
          <a:p>
            <a:r>
              <a:rPr lang="en-US" dirty="0" smtClean="0"/>
              <a:t>All other CAL contracts will be loaded into the system, but will not be encumbered immediately to allow for corrections </a:t>
            </a:r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Advances, rents, and some community program contracts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Contract status will be AS – Approved and Sent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Payments can be made on these contracts for two months without attached documentation or workflow</a:t>
            </a:r>
          </a:p>
          <a:p>
            <a:r>
              <a:rPr lang="en-US" dirty="0" smtClean="0"/>
              <a:t>Contracts triggered in workflow via same process as last year</a:t>
            </a:r>
          </a:p>
          <a:p>
            <a:r>
              <a:rPr lang="en-US" dirty="0" smtClean="0"/>
              <a:t>Changes to contracts done by adding amendment after initial workflow process complete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2200" y="2209800"/>
            <a:ext cx="2447925" cy="704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0767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All o</a:t>
            </a:r>
            <a:r>
              <a:rPr lang="en-US" dirty="0" smtClean="0"/>
              <a:t>ther </a:t>
            </a:r>
            <a:r>
              <a:rPr lang="en-US" dirty="0"/>
              <a:t>CAL c</a:t>
            </a:r>
            <a:r>
              <a:rPr lang="en-US" dirty="0" smtClean="0"/>
              <a:t>ontracts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Contracts loaded with status NW – New Contract</a:t>
            </a:r>
          </a:p>
          <a:p>
            <a:endParaRPr lang="en-US" dirty="0" smtClean="0"/>
          </a:p>
          <a:p>
            <a:r>
              <a:rPr lang="en-US" dirty="0" smtClean="0"/>
              <a:t>Corrections to these contracts can be made directly to the encumbrance tab</a:t>
            </a:r>
          </a:p>
          <a:p>
            <a:r>
              <a:rPr lang="en-US" dirty="0" smtClean="0"/>
              <a:t>Payments cannot be made on these contracts until they go through the initial workflow and are encumbered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81350" y="2133600"/>
            <a:ext cx="2857500" cy="581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9822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Upcoming OneSolution Applications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1295400" y="2209800"/>
            <a:ext cx="65532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Accounts Receivable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Grants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Work Management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Budget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18579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Questions/Comments?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Agenda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A/P Fiscal Year End Deadlines</a:t>
            </a:r>
            <a:endParaRPr lang="en-US" dirty="0"/>
          </a:p>
          <a:p>
            <a:r>
              <a:rPr lang="en-US" dirty="0" smtClean="0"/>
              <a:t>Accruals</a:t>
            </a:r>
          </a:p>
          <a:p>
            <a:r>
              <a:rPr lang="en-US" dirty="0" smtClean="0"/>
              <a:t>Liquidations</a:t>
            </a:r>
          </a:p>
          <a:p>
            <a:r>
              <a:rPr lang="en-US" dirty="0" smtClean="0"/>
              <a:t>Accounts Payable Updates and Features</a:t>
            </a:r>
          </a:p>
          <a:p>
            <a:r>
              <a:rPr lang="en-US" dirty="0" smtClean="0"/>
              <a:t>Continuing Agreements </a:t>
            </a:r>
            <a:r>
              <a:rPr lang="en-US" dirty="0" smtClean="0"/>
              <a:t>List</a:t>
            </a:r>
          </a:p>
          <a:p>
            <a:r>
              <a:rPr lang="en-US" dirty="0" smtClean="0"/>
              <a:t>Upcoming OneSolution Applications</a:t>
            </a:r>
            <a:endParaRPr lang="en-US" dirty="0" smtClean="0"/>
          </a:p>
          <a:p>
            <a:r>
              <a:rPr lang="en-US" dirty="0" smtClean="0"/>
              <a:t>Questions?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Accounts Payable Deadlines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3163145"/>
              </p:ext>
            </p:extLst>
          </p:nvPr>
        </p:nvGraphicFramePr>
        <p:xfrm>
          <a:off x="609599" y="1676400"/>
          <a:ext cx="7848600" cy="4495797"/>
        </p:xfrm>
        <a:graphic>
          <a:graphicData uri="http://schemas.openxmlformats.org/drawingml/2006/table">
            <a:tbl>
              <a:tblPr/>
              <a:tblGrid>
                <a:gridCol w="390802"/>
                <a:gridCol w="643194"/>
                <a:gridCol w="643194"/>
                <a:gridCol w="1156122"/>
                <a:gridCol w="2507644"/>
                <a:gridCol w="2507644"/>
              </a:tblGrid>
              <a:tr h="150875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Step #</a:t>
                      </a:r>
                    </a:p>
                  </a:txBody>
                  <a:tcPr marL="4316" marR="4316" marT="43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Begin Date</a:t>
                      </a:r>
                    </a:p>
                  </a:txBody>
                  <a:tcPr marL="4316" marR="4316" marT="43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End Date</a:t>
                      </a:r>
                    </a:p>
                  </a:txBody>
                  <a:tcPr marL="4316" marR="4316" marT="43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Type of Data</a:t>
                      </a:r>
                    </a:p>
                  </a:txBody>
                  <a:tcPr marL="4316" marR="4316" marT="43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Activity</a:t>
                      </a:r>
                    </a:p>
                  </a:txBody>
                  <a:tcPr marL="4316" marR="4316" marT="43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Directions</a:t>
                      </a:r>
                    </a:p>
                  </a:txBody>
                  <a:tcPr marL="4316" marR="4316" marT="43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</a:tr>
              <a:tr h="17408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C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16" marR="4316" marT="43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C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16" marR="4316" marT="43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C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16" marR="4316" marT="43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FFC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16" marR="4316" marT="43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FFC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16" marR="4316" marT="43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FFC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16" marR="4316" marT="43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33467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16" marR="4316" marT="4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16" marR="4316" marT="4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16" marR="4316" marT="4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16" marR="4316" marT="4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16" marR="4316" marT="4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16" marR="4316" marT="4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</a:tr>
              <a:tr h="533869"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316" marR="4316" marT="4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7F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5/1/2016</a:t>
                      </a:r>
                    </a:p>
                  </a:txBody>
                  <a:tcPr marL="4316" marR="4316" marT="4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7F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6/15/2016</a:t>
                      </a:r>
                    </a:p>
                  </a:txBody>
                  <a:tcPr marL="4316" marR="4316" marT="4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7F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Encumbrances</a:t>
                      </a:r>
                    </a:p>
                  </a:txBody>
                  <a:tcPr marL="4316" marR="4316" marT="4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7F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 appropriations and estimated expenditures and liquidate any balances that will not be needed.  </a:t>
                      </a:r>
                    </a:p>
                  </a:txBody>
                  <a:tcPr marL="4316" marR="4316" marT="4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Use the liquidation template attached to liquidate unused balances. Use the EZOne Document Balances report to review Encumbrances.</a:t>
                      </a:r>
                    </a:p>
                  </a:txBody>
                  <a:tcPr marL="4316" marR="4316" marT="4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467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16" marR="4316" marT="4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16" marR="4316" marT="4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16" marR="4316" marT="4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16" marR="4316" marT="4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16" marR="4316" marT="4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16" marR="4316" marT="4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</a:tr>
              <a:tr h="348175"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316" marR="4316" marT="4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CE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6/15/2016</a:t>
                      </a:r>
                    </a:p>
                  </a:txBody>
                  <a:tcPr marL="4316" marR="4316" marT="4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CE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6/24/2016</a:t>
                      </a:r>
                    </a:p>
                  </a:txBody>
                  <a:tcPr marL="4316" marR="4316" marT="4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CE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Continuing Agreements</a:t>
                      </a:r>
                    </a:p>
                  </a:txBody>
                  <a:tcPr marL="4316" marR="4316" marT="4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CE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Rents and Advances will be uploaded first.  </a:t>
                      </a:r>
                    </a:p>
                  </a:txBody>
                  <a:tcPr marL="4316" marR="4316" marT="4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All other continuing agreements will be uploaded to the Contracts Module only.</a:t>
                      </a:r>
                    </a:p>
                  </a:txBody>
                  <a:tcPr marL="4316" marR="4316" marT="4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2263"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316" marR="4316" marT="4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CE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16" marR="4316" marT="4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CE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6/30/2016</a:t>
                      </a:r>
                    </a:p>
                  </a:txBody>
                  <a:tcPr marL="4316" marR="4316" marT="4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CE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Claims Deadline</a:t>
                      </a:r>
                    </a:p>
                  </a:txBody>
                  <a:tcPr marL="4316" marR="4316" marT="4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CE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Last day to submit claims to Auditor staff to include in June expenditures.  All other FY15-16 expenditures will need to be accrued.</a:t>
                      </a:r>
                    </a:p>
                  </a:txBody>
                  <a:tcPr marL="4316" marR="4316" marT="4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Invoice Date and Due Date must be June 30th or earlier. </a:t>
                      </a: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Auditors will send out reports of unposted invoices as of June 30, 2016 to all departments.</a:t>
                      </a:r>
                      <a:endParaRPr lang="en-US" sz="8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16" marR="4316" marT="4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102"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4316" marR="4316" marT="4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CE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6/20/2016</a:t>
                      </a:r>
                    </a:p>
                  </a:txBody>
                  <a:tcPr marL="4316" marR="4316" marT="4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CE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6/30/2016</a:t>
                      </a:r>
                    </a:p>
                  </a:txBody>
                  <a:tcPr marL="4316" marR="4316" marT="4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CE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Early Payments</a:t>
                      </a:r>
                    </a:p>
                  </a:txBody>
                  <a:tcPr marL="4316" marR="4316" marT="4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CE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Rent checks and certain advances due July 1.</a:t>
                      </a:r>
                    </a:p>
                  </a:txBody>
                  <a:tcPr marL="4316" marR="4316" marT="4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Invoice Date and Due Date must be July 1 on these.</a:t>
                      </a:r>
                    </a:p>
                  </a:txBody>
                  <a:tcPr marL="4316" marR="4316" marT="4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088"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4316" marR="4316" marT="4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CE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16" marR="4316" marT="4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CE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6/30/2016</a:t>
                      </a:r>
                    </a:p>
                  </a:txBody>
                  <a:tcPr marL="4316" marR="4316" marT="4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CE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Warrant Run</a:t>
                      </a:r>
                    </a:p>
                  </a:txBody>
                  <a:tcPr marL="4316" marR="4316" marT="4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CE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Final June Warrant Run for the fiscal year 15-16.</a:t>
                      </a:r>
                    </a:p>
                  </a:txBody>
                  <a:tcPr marL="4316" marR="4316" marT="4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16" marR="4316" marT="4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730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16" marR="4316" marT="4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16" marR="4316" marT="4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16" marR="4316" marT="4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16" marR="4316" marT="4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16" marR="4316" marT="4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16" marR="4316" marT="4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</a:tr>
              <a:tr h="174088"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4316" marR="4316" marT="4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7F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7/1/2016</a:t>
                      </a:r>
                    </a:p>
                  </a:txBody>
                  <a:tcPr marL="4316" marR="4316" marT="4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7F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16" marR="4316" marT="4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7F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Contracts, PO's</a:t>
                      </a:r>
                    </a:p>
                  </a:txBody>
                  <a:tcPr marL="4316" marR="4316" marT="4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7F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Contract and PO numbering system for 2016-17</a:t>
                      </a:r>
                    </a:p>
                  </a:txBody>
                  <a:tcPr marL="4316" marR="4316" marT="4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17Cxxxx, 17Wxxxx, 17Bxxxx, etc.</a:t>
                      </a:r>
                    </a:p>
                  </a:txBody>
                  <a:tcPr marL="4316" marR="4316" marT="4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0402"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4316" marR="4316" marT="4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7F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6/30/2016</a:t>
                      </a:r>
                    </a:p>
                  </a:txBody>
                  <a:tcPr marL="4316" marR="4316" marT="4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7F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7/10/2016</a:t>
                      </a:r>
                    </a:p>
                  </a:txBody>
                  <a:tcPr marL="4316" marR="4316" marT="4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7F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Accruals</a:t>
                      </a:r>
                    </a:p>
                  </a:txBody>
                  <a:tcPr marL="4316" marR="4316" marT="4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7F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All Accruals are due.  Separate by current year, prior years.</a:t>
                      </a:r>
                    </a:p>
                  </a:txBody>
                  <a:tcPr marL="4316" marR="4316" marT="4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Accruals will be submitted on journal templates supplied by the Auditor's office for upload.</a:t>
                      </a:r>
                    </a:p>
                  </a:txBody>
                  <a:tcPr marL="4316" marR="4316" marT="4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175"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4316" marR="4316" marT="4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7F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7/13/2016</a:t>
                      </a:r>
                    </a:p>
                  </a:txBody>
                  <a:tcPr marL="4316" marR="4316" marT="4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7F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7/16/2016</a:t>
                      </a:r>
                    </a:p>
                  </a:txBody>
                  <a:tcPr marL="4316" marR="4316" marT="4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7F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Liquidations</a:t>
                      </a:r>
                    </a:p>
                  </a:txBody>
                  <a:tcPr marL="4316" marR="4316" marT="4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7F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Departments to submit balances to be liquidated.   Separate by current year, prior years.</a:t>
                      </a:r>
                    </a:p>
                  </a:txBody>
                  <a:tcPr marL="4316" marR="4316" marT="4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Templates will be provided for liquidation journals.</a:t>
                      </a:r>
                    </a:p>
                  </a:txBody>
                  <a:tcPr marL="4316" marR="4316" marT="4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175"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4316" marR="4316" marT="4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7F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7/17/2016</a:t>
                      </a:r>
                    </a:p>
                  </a:txBody>
                  <a:tcPr marL="4316" marR="4316" marT="4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7F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7/17/2016</a:t>
                      </a:r>
                    </a:p>
                  </a:txBody>
                  <a:tcPr marL="4316" marR="4316" marT="4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7F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Liquidations</a:t>
                      </a:r>
                    </a:p>
                  </a:txBody>
                  <a:tcPr marL="4316" marR="4316" marT="4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7F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All Blanket PO balances that are not accrued will be liquidated by Auditor.</a:t>
                      </a:r>
                    </a:p>
                  </a:txBody>
                  <a:tcPr marL="4316" marR="4316" marT="4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 necessary to submit templates</a:t>
                      </a:r>
                    </a:p>
                  </a:txBody>
                  <a:tcPr marL="4316" marR="4316" marT="4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175"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4316" marR="4316" marT="4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7F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7/1/2016</a:t>
                      </a:r>
                    </a:p>
                  </a:txBody>
                  <a:tcPr marL="4316" marR="4316" marT="4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7F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7/5/2016</a:t>
                      </a:r>
                    </a:p>
                  </a:txBody>
                  <a:tcPr marL="4316" marR="4316" marT="4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7F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Rents/Advances </a:t>
                      </a:r>
                    </a:p>
                  </a:txBody>
                  <a:tcPr marL="4316" marR="4316" marT="4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7F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July Rents and Advances warrant run</a:t>
                      </a:r>
                    </a:p>
                  </a:txBody>
                  <a:tcPr marL="4316" marR="4316" marT="4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First check run of new year to pay July Rents and Advances.</a:t>
                      </a:r>
                    </a:p>
                  </a:txBody>
                  <a:tcPr marL="4316" marR="4316" marT="4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658"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4316" marR="4316" marT="4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7F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16" marR="4316" marT="4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7F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7/23/2016</a:t>
                      </a:r>
                    </a:p>
                  </a:txBody>
                  <a:tcPr marL="4316" marR="4316" marT="4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7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TARGET YEAR END CLOSE DATE</a:t>
                      </a:r>
                    </a:p>
                  </a:txBody>
                  <a:tcPr marL="4316" marR="4316" marT="4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7F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Auditor Staff will close the GL on this target date.</a:t>
                      </a:r>
                    </a:p>
                  </a:txBody>
                  <a:tcPr marL="4316" marR="4316" marT="4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 more journal entries/accruals/liquidations</a:t>
                      </a:r>
                    </a:p>
                  </a:txBody>
                  <a:tcPr marL="4316" marR="4316" marT="4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Accounts Payable </a:t>
            </a:r>
            <a:r>
              <a:rPr lang="en-US" sz="3200" dirty="0" smtClean="0"/>
              <a:t>Deadlines (cont.)</a:t>
            </a:r>
            <a:endParaRPr lang="en-US" sz="3200" dirty="0"/>
          </a:p>
        </p:txBody>
      </p:sp>
      <p:sp>
        <p:nvSpPr>
          <p:cNvPr id="2" name="TextBox 1"/>
          <p:cNvSpPr txBox="1"/>
          <p:nvPr/>
        </p:nvSpPr>
        <p:spPr>
          <a:xfrm>
            <a:off x="1066800" y="2057400"/>
            <a:ext cx="69342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ACCRUALS AND DATES</a:t>
            </a:r>
          </a:p>
          <a:p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Auditors will run report of pending items as of June 30.</a:t>
            </a:r>
          </a:p>
          <a:p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Put “ACCRUED” in the Comments for payment of accrued invoices.</a:t>
            </a:r>
          </a:p>
          <a:p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June Expenditures must have a June invoice date.</a:t>
            </a:r>
          </a:p>
          <a:p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July Expenditures and June invoices that were accrued must have July invoice dates.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2067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Accounts Payable </a:t>
            </a:r>
            <a:r>
              <a:rPr lang="en-US" sz="3200" dirty="0" smtClean="0"/>
              <a:t>Deadlines (cont.)</a:t>
            </a:r>
            <a:endParaRPr lang="en-US" sz="3200" dirty="0"/>
          </a:p>
        </p:txBody>
      </p:sp>
      <p:sp>
        <p:nvSpPr>
          <p:cNvPr id="2" name="TextBox 1"/>
          <p:cNvSpPr txBox="1"/>
          <p:nvPr/>
        </p:nvSpPr>
        <p:spPr>
          <a:xfrm>
            <a:off x="1066800" y="2057401"/>
            <a:ext cx="6705600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u="sng" dirty="0" smtClean="0"/>
              <a:t>REPORTS</a:t>
            </a:r>
          </a:p>
          <a:p>
            <a:endParaRPr lang="en-US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Review EZONE Document Balances report for your department.</a:t>
            </a:r>
          </a:p>
          <a:p>
            <a:endParaRPr lang="en-US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Email Auditors to fix negative balances or other problems with Encumbrances.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r>
              <a:rPr lang="en-US" sz="1600" b="1" u="sng" dirty="0" smtClean="0"/>
              <a:t>ENCUMBRANCES</a:t>
            </a:r>
          </a:p>
          <a:p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Blanket and Regular PO’s-can exceed encumbrances by 10%.  Not contracts.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Small overages on Blanket PO’s can also go to 16-17 PO.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Contracts and Regular PO’s that are not liquidated will roll to the next year automatically.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2" name="Rectangle 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dirty="0" smtClean="0"/>
              <a:t>Goods are received on or before June 30 or Services are performed on or before June 30, but the invoice is not entered in OneSolution by June 30.</a:t>
            </a:r>
          </a:p>
          <a:p>
            <a:pPr marL="0" indent="0">
              <a:buNone/>
            </a:pPr>
            <a:endParaRPr lang="en-US" sz="1800" dirty="0"/>
          </a:p>
          <a:p>
            <a:r>
              <a:rPr lang="en-US" sz="1800" dirty="0" smtClean="0"/>
              <a:t>Must make the invoice date a July date for accrued invoices in OneSolution.</a:t>
            </a:r>
          </a:p>
          <a:p>
            <a:pPr marL="0" indent="0">
              <a:buNone/>
            </a:pPr>
            <a:endParaRPr lang="en-US" sz="1800" dirty="0" smtClean="0"/>
          </a:p>
          <a:p>
            <a:r>
              <a:rPr lang="en-US" sz="1800" dirty="0" smtClean="0"/>
              <a:t>When entering an accrued invoice, write the word “ACCRUED” in the comments section.</a:t>
            </a:r>
          </a:p>
          <a:p>
            <a:pPr marL="0" indent="0">
              <a:buNone/>
            </a:pPr>
            <a:endParaRPr lang="en-US" sz="1800" dirty="0" smtClean="0"/>
          </a:p>
          <a:p>
            <a:r>
              <a:rPr lang="en-US" sz="1800" dirty="0" smtClean="0"/>
              <a:t>Download PO’s and Contracts from EZOne into Excel and use the download to fill out the accrual template.  Too many errors with contract numbers, balances, and vendor ID’s last year.</a:t>
            </a:r>
            <a:endParaRPr lang="en-US" sz="1800" dirty="0"/>
          </a:p>
        </p:txBody>
      </p:sp>
      <p:sp>
        <p:nvSpPr>
          <p:cNvPr id="11273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Accruals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Liquidations</a:t>
            </a:r>
            <a:endParaRPr lang="en-US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dirty="0" smtClean="0"/>
              <a:t>Review contracts and PO’s now for balances that can be liquidated and send to Auditor before year end.</a:t>
            </a:r>
          </a:p>
          <a:p>
            <a:pPr marL="0" indent="0">
              <a:buNone/>
            </a:pPr>
            <a:endParaRPr lang="en-US" sz="1800" dirty="0" smtClean="0"/>
          </a:p>
          <a:p>
            <a:r>
              <a:rPr lang="en-US" sz="1800" dirty="0" smtClean="0"/>
              <a:t>Auditor will take care of negative State Board of Equalization Use Tax entries on Document Balances report.</a:t>
            </a:r>
          </a:p>
          <a:p>
            <a:pPr marL="0" indent="0">
              <a:buNone/>
            </a:pPr>
            <a:endParaRPr lang="en-US" sz="1800" dirty="0"/>
          </a:p>
          <a:p>
            <a:r>
              <a:rPr lang="en-US" sz="1800" dirty="0" smtClean="0"/>
              <a:t>Auditor will take care of liquidating blanket PO’s.</a:t>
            </a:r>
          </a:p>
          <a:p>
            <a:pPr marL="0" indent="0">
              <a:buNone/>
            </a:pPr>
            <a:endParaRPr lang="en-US" sz="1800" dirty="0" smtClean="0"/>
          </a:p>
          <a:p>
            <a:r>
              <a:rPr lang="en-US" sz="1800" dirty="0" smtClean="0"/>
              <a:t>Deadlines are very strict this year.  We cannot accept any after 7/16/16.</a:t>
            </a:r>
          </a:p>
          <a:p>
            <a:pPr marL="0" indent="0">
              <a:buNone/>
            </a:pPr>
            <a:endParaRPr lang="en-US" sz="1800" dirty="0" smtClean="0"/>
          </a:p>
          <a:p>
            <a:r>
              <a:rPr lang="en-US" sz="1800" dirty="0" smtClean="0"/>
              <a:t>Anything not liquidated will roll to next fiscal year.</a:t>
            </a:r>
            <a:endParaRPr lang="en-US" sz="1800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Accounts Payable Topics</a:t>
            </a:r>
            <a:endParaRPr lang="en-US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dirty="0" smtClean="0"/>
              <a:t>Extracting PO’s and Contracts-Descriptions should be changed to be meaningful,  not “RENEW BLANKET PO”.</a:t>
            </a:r>
          </a:p>
          <a:p>
            <a:pPr marL="0" indent="0">
              <a:buNone/>
            </a:pPr>
            <a:endParaRPr lang="en-US" sz="1800" dirty="0"/>
          </a:p>
          <a:p>
            <a:r>
              <a:rPr lang="en-US" sz="1800" dirty="0" smtClean="0"/>
              <a:t>If there is an adjustment or something that needs explanation, add notes in the Text box for the auditors.</a:t>
            </a:r>
          </a:p>
          <a:p>
            <a:pPr marL="0" indent="0">
              <a:buNone/>
            </a:pPr>
            <a:endParaRPr lang="en-US" sz="1800" dirty="0" smtClean="0"/>
          </a:p>
          <a:p>
            <a:r>
              <a:rPr lang="en-US" sz="1800" dirty="0" smtClean="0"/>
              <a:t>Attachments need to be labeled clearly.  ATTACH, ATTACHMENT, or REMITTANCE.</a:t>
            </a:r>
          </a:p>
          <a:p>
            <a:endParaRPr lang="en-US" sz="1800" dirty="0"/>
          </a:p>
          <a:p>
            <a:r>
              <a:rPr lang="en-US" sz="1800" dirty="0" smtClean="0"/>
              <a:t>Don’t scan blank pages (double-sided).</a:t>
            </a:r>
          </a:p>
          <a:p>
            <a:endParaRPr lang="en-US" sz="1800" dirty="0"/>
          </a:p>
          <a:p>
            <a:r>
              <a:rPr lang="en-US" sz="1800" dirty="0" smtClean="0"/>
              <a:t>Appropriations controls set to BLOCK.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Slow roll-out for County vendors</a:t>
            </a:r>
          </a:p>
          <a:p>
            <a:r>
              <a:rPr lang="en-US" dirty="0" smtClean="0"/>
              <a:t>Vendors provide banking information</a:t>
            </a:r>
          </a:p>
          <a:p>
            <a:r>
              <a:rPr lang="en-US" dirty="0" smtClean="0"/>
              <a:t>A-C claims section updates vendor information in </a:t>
            </a:r>
            <a:r>
              <a:rPr lang="en-US" dirty="0" err="1" smtClean="0"/>
              <a:t>ONESolution</a:t>
            </a:r>
            <a:endParaRPr lang="en-US" dirty="0" smtClean="0"/>
          </a:p>
          <a:p>
            <a:r>
              <a:rPr lang="en-US" dirty="0" smtClean="0"/>
              <a:t>Payments processed to EFT vendors will be flagged as EFT based on vendor ID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4267200"/>
            <a:ext cx="4343400" cy="1952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057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Quarterly earnings presentation">
  <a:themeElements>
    <a:clrScheme name="MS_FYQtrlyPs 12">
      <a:dk1>
        <a:srgbClr val="000000"/>
      </a:dk1>
      <a:lt1>
        <a:srgbClr val="FFFFFF"/>
      </a:lt1>
      <a:dk2>
        <a:srgbClr val="CC0000"/>
      </a:dk2>
      <a:lt2>
        <a:srgbClr val="255D71"/>
      </a:lt2>
      <a:accent1>
        <a:srgbClr val="CCCCCC"/>
      </a:accent1>
      <a:accent2>
        <a:srgbClr val="5EC0D4"/>
      </a:accent2>
      <a:accent3>
        <a:srgbClr val="FFFFFF"/>
      </a:accent3>
      <a:accent4>
        <a:srgbClr val="000000"/>
      </a:accent4>
      <a:accent5>
        <a:srgbClr val="E2E2E2"/>
      </a:accent5>
      <a:accent6>
        <a:srgbClr val="54AEC0"/>
      </a:accent6>
      <a:hlink>
        <a:srgbClr val="666699"/>
      </a:hlink>
      <a:folHlink>
        <a:srgbClr val="AEDDE8"/>
      </a:folHlink>
    </a:clrScheme>
    <a:fontScheme name="MS_FYQtrlyPs">
      <a:majorFont>
        <a:latin typeface="Palatino Linotype"/>
        <a:ea typeface=""/>
        <a:cs typeface=""/>
      </a:majorFont>
      <a:minorFont>
        <a:latin typeface="Palatino Linotyp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S_FYQtrlyP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S_FYQtrlyP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S_FYQtrlyP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S_FYQtrlyP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S_FYQtrlyP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_FYQtrlyP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_FYQtrlyP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_FYQtrlyP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_FYQtrlyP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_FYQtrlyP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_FYQtrlyPs 11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5EC0D4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54AEC0"/>
        </a:accent6>
        <a:hlink>
          <a:srgbClr val="666699"/>
        </a:hlink>
        <a:folHlink>
          <a:srgbClr val="AEDDE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_FYQtrlyPs 12">
        <a:dk1>
          <a:srgbClr val="000000"/>
        </a:dk1>
        <a:lt1>
          <a:srgbClr val="FFFFFF"/>
        </a:lt1>
        <a:dk2>
          <a:srgbClr val="CC0000"/>
        </a:dk2>
        <a:lt2>
          <a:srgbClr val="255D71"/>
        </a:lt2>
        <a:accent1>
          <a:srgbClr val="CCCCCC"/>
        </a:accent1>
        <a:accent2>
          <a:srgbClr val="5EC0D4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54AEC0"/>
        </a:accent6>
        <a:hlink>
          <a:srgbClr val="666699"/>
        </a:hlink>
        <a:folHlink>
          <a:srgbClr val="AEDDE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6EFB7039-664B-490A-AB8C-312B97F093D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Quarterly earnings presentation</Template>
  <TotalTime>687</TotalTime>
  <Words>1074</Words>
  <Application>Microsoft Office PowerPoint</Application>
  <PresentationFormat>On-screen Show (4:3)</PresentationFormat>
  <Paragraphs>210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Century Gothic</vt:lpstr>
      <vt:lpstr>Palatino Linotype</vt:lpstr>
      <vt:lpstr>Quarterly earnings presentation</vt:lpstr>
      <vt:lpstr>OneSolution Accounts Payable Users Meeting</vt:lpstr>
      <vt:lpstr>Agenda</vt:lpstr>
      <vt:lpstr>Accounts Payable Deadlines</vt:lpstr>
      <vt:lpstr>Accounts Payable Deadlines (cont.)</vt:lpstr>
      <vt:lpstr>Accounts Payable Deadlines (cont.)</vt:lpstr>
      <vt:lpstr>Accruals</vt:lpstr>
      <vt:lpstr>Liquidations</vt:lpstr>
      <vt:lpstr>Other Accounts Payable Topics</vt:lpstr>
      <vt:lpstr>EFT</vt:lpstr>
      <vt:lpstr>EFT</vt:lpstr>
      <vt:lpstr>Separate Check Feature/Credit Memos</vt:lpstr>
      <vt:lpstr>Separate Check Feature/Credit Memos</vt:lpstr>
      <vt:lpstr>Separate Check Feature/Credit Memos</vt:lpstr>
      <vt:lpstr>Continuing Agreements</vt:lpstr>
      <vt:lpstr>Advances, rents, and some community program contracts</vt:lpstr>
      <vt:lpstr>All other CAL contracts</vt:lpstr>
      <vt:lpstr>Upcoming OneSolution Applications</vt:lpstr>
      <vt:lpstr>Questions/Comments?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Quarterly Results and FY [Year] Financial Outlook</dc:title>
  <dc:creator>Marianne Ellis</dc:creator>
  <cp:keywords/>
  <cp:lastModifiedBy>Marianne Ellis</cp:lastModifiedBy>
  <cp:revision>40</cp:revision>
  <cp:lastPrinted>2016-04-14T15:54:15Z</cp:lastPrinted>
  <dcterms:created xsi:type="dcterms:W3CDTF">2016-04-01T21:10:04Z</dcterms:created>
  <dcterms:modified xsi:type="dcterms:W3CDTF">2016-04-14T16:18:46Z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TC010197761033</vt:lpwstr>
  </property>
</Properties>
</file>